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86" r:id="rId2"/>
    <p:sldId id="288" r:id="rId3"/>
    <p:sldId id="287" r:id="rId4"/>
    <p:sldId id="278" r:id="rId5"/>
    <p:sldId id="279" r:id="rId6"/>
    <p:sldId id="280" r:id="rId7"/>
    <p:sldId id="281" r:id="rId8"/>
    <p:sldId id="282" r:id="rId9"/>
    <p:sldId id="283" r:id="rId10"/>
    <p:sldId id="284" r:id="rId11"/>
    <p:sldId id="285" r:id="rId12"/>
    <p:sldId id="274" r:id="rId13"/>
    <p:sldId id="275" r:id="rId14"/>
    <p:sldId id="259" r:id="rId15"/>
    <p:sldId id="260" r:id="rId16"/>
    <p:sldId id="277" r:id="rId17"/>
    <p:sldId id="273" r:id="rId18"/>
  </p:sldIdLst>
  <p:sldSz cx="9144000" cy="6858000" type="screen4x3"/>
  <p:notesSz cx="6858000" cy="9144000"/>
  <p:defaultTextStyle>
    <a:defPPr>
      <a:defRPr lang="lv-L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9988" autoAdjust="0"/>
  </p:normalViewPr>
  <p:slideViewPr>
    <p:cSldViewPr>
      <p:cViewPr varScale="1">
        <p:scale>
          <a:sx n="65" d="100"/>
          <a:sy n="65" d="100"/>
        </p:scale>
        <p:origin x="153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B43845-C9B4-4357-8340-A81909B4C21E}" type="datetimeFigureOut">
              <a:rPr lang="lv-LV" smtClean="0"/>
              <a:t>30.03.2021</a:t>
            </a:fld>
            <a:endParaRPr lang="lv-LV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v-LV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lv-LV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53EA97-6E28-4549-906E-3FED6EA5C019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318457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 нашей Лавке Знаний есть очень важные, главные персоны. Они так и называются - …</a:t>
            </a:r>
            <a:endParaRPr lang="lv-LV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53EA97-6E28-4549-906E-3FED6EA5C019}" type="slidenum">
              <a:rPr lang="lv-LV" smtClean="0"/>
              <a:t>1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5362245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Слова в Русском языке дружат друг с другом.</a:t>
            </a:r>
            <a:r>
              <a:rPr lang="ru-RU" sz="1200" b="0" i="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Берутся за руки, и получаются </a:t>
            </a:r>
            <a:r>
              <a:rPr lang="ru-RU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предложения</a:t>
            </a:r>
            <a:r>
              <a:rPr lang="ru-RU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53EA97-6E28-4549-906E-3FED6EA5C019}" type="slidenum">
              <a:rPr lang="lv-LV" smtClean="0"/>
              <a:t>3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0035476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Прочитаем внимательно о них рассказ, и мы поймём, почему они так называются.</a:t>
            </a:r>
          </a:p>
          <a:p>
            <a:r>
              <a:rPr lang="ru-RU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Вам это очень пригодится!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53EA97-6E28-4549-906E-3FED6EA5C019}" type="slidenum">
              <a:rPr lang="lv-LV" smtClean="0"/>
              <a:t>4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0501040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Читаем сказку. </a:t>
            </a:r>
            <a:endParaRPr lang="lv-LV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53EA97-6E28-4549-906E-3FED6EA5C019}" type="slidenum">
              <a:rPr lang="lv-LV" smtClean="0"/>
              <a:t>5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8191920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 каждому предложению подойдёт </a:t>
            </a:r>
            <a:r>
              <a:rPr lang="ru-RU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схема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Придумываем примеры устно.</a:t>
            </a:r>
            <a:endParaRPr lang="ru-RU" sz="1200" kern="1200" noProof="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lv-LV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53EA97-6E28-4549-906E-3FED6EA5C019}" type="slidenum">
              <a:rPr lang="lv-LV" smtClean="0"/>
              <a:t>13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14313136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Подлежащее и сказуемое составляют </a:t>
            </a:r>
            <a:r>
              <a:rPr lang="ru-RU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грамматическую основу</a:t>
            </a:r>
            <a:r>
              <a:rPr lang="ru-RU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предложения.</a:t>
            </a:r>
          </a:p>
          <a:p>
            <a:r>
              <a:rPr lang="ru-RU" sz="120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Запишите данные предложения. Подчеркните подлежащее одной чертой, а сказуемое – двумя чертами.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53EA97-6E28-4549-906E-3FED6EA5C019}" type="slidenum">
              <a:rPr lang="lv-LV" smtClean="0"/>
              <a:t>16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7551431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lv-LV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lv-LV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D0D91-A9A4-4560-A448-5C675BC83368}" type="datetimeFigureOut">
              <a:rPr lang="lv-LV" smtClean="0"/>
              <a:t>30.03.2021</a:t>
            </a:fld>
            <a:endParaRPr lang="lv-LV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C0C87-BB9C-4025-B947-F21F90F25FC3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6921275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lv-LV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lv-LV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D0D91-A9A4-4560-A448-5C675BC83368}" type="datetimeFigureOut">
              <a:rPr lang="lv-LV" smtClean="0"/>
              <a:t>30.03.2021</a:t>
            </a:fld>
            <a:endParaRPr lang="lv-LV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C0C87-BB9C-4025-B947-F21F90F25FC3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159888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lv-LV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lv-LV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D0D91-A9A4-4560-A448-5C675BC83368}" type="datetimeFigureOut">
              <a:rPr lang="lv-LV" smtClean="0"/>
              <a:t>30.03.2021</a:t>
            </a:fld>
            <a:endParaRPr lang="lv-LV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C0C87-BB9C-4025-B947-F21F90F25FC3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0795010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lv-LV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lv-LV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D0D91-A9A4-4560-A448-5C675BC83368}" type="datetimeFigureOut">
              <a:rPr lang="lv-LV" smtClean="0"/>
              <a:t>30.03.2021</a:t>
            </a:fld>
            <a:endParaRPr lang="lv-LV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C0C87-BB9C-4025-B947-F21F90F25FC3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7855937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  <a:endParaRPr lang="lv-LV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D0D91-A9A4-4560-A448-5C675BC83368}" type="datetimeFigureOut">
              <a:rPr lang="lv-LV" smtClean="0"/>
              <a:t>30.03.2021</a:t>
            </a:fld>
            <a:endParaRPr lang="lv-LV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C0C87-BB9C-4025-B947-F21F90F25FC3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576167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lv-LV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lv-LV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lv-LV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D0D91-A9A4-4560-A448-5C675BC83368}" type="datetimeFigureOut">
              <a:rPr lang="lv-LV" smtClean="0"/>
              <a:t>30.03.2021</a:t>
            </a:fld>
            <a:endParaRPr lang="lv-LV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C0C87-BB9C-4025-B947-F21F90F25FC3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0291309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lv-LV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lv-LV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lv-LV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D0D91-A9A4-4560-A448-5C675BC83368}" type="datetimeFigureOut">
              <a:rPr lang="lv-LV" smtClean="0"/>
              <a:t>30.03.2021</a:t>
            </a:fld>
            <a:endParaRPr lang="lv-LV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C0C87-BB9C-4025-B947-F21F90F25FC3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1741187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lv-LV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D0D91-A9A4-4560-A448-5C675BC83368}" type="datetimeFigureOut">
              <a:rPr lang="lv-LV" smtClean="0"/>
              <a:t>30.03.2021</a:t>
            </a:fld>
            <a:endParaRPr lang="lv-LV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C0C87-BB9C-4025-B947-F21F90F25FC3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0224050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D0D91-A9A4-4560-A448-5C675BC83368}" type="datetimeFigureOut">
              <a:rPr lang="lv-LV" smtClean="0"/>
              <a:t>30.03.2021</a:t>
            </a:fld>
            <a:endParaRPr lang="lv-LV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C0C87-BB9C-4025-B947-F21F90F25FC3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5864432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  <a:endParaRPr lang="lv-LV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lv-LV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D0D91-A9A4-4560-A448-5C675BC83368}" type="datetimeFigureOut">
              <a:rPr lang="lv-LV" smtClean="0"/>
              <a:t>30.03.2021</a:t>
            </a:fld>
            <a:endParaRPr lang="lv-LV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C0C87-BB9C-4025-B947-F21F90F25FC3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805473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  <a:endParaRPr lang="lv-LV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v-LV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D0D91-A9A4-4560-A448-5C675BC83368}" type="datetimeFigureOut">
              <a:rPr lang="lv-LV" smtClean="0"/>
              <a:t>30.03.2021</a:t>
            </a:fld>
            <a:endParaRPr lang="lv-LV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C0C87-BB9C-4025-B947-F21F90F25FC3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6620931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lv-LV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lv-LV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5D0D91-A9A4-4560-A448-5C675BC83368}" type="datetimeFigureOut">
              <a:rPr lang="lv-LV" smtClean="0"/>
              <a:t>30.03.2021</a:t>
            </a:fld>
            <a:endParaRPr lang="lv-LV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v-LV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CC0C87-BB9C-4025-B947-F21F90F25FC3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1656749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561dd9085c99d.jpg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627" y="548680"/>
            <a:ext cx="8820739" cy="56166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212736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196752"/>
            <a:ext cx="8280920" cy="4032448"/>
          </a:xfrm>
        </p:spPr>
        <p:txBody>
          <a:bodyPr>
            <a:norm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предложения состоят только из подлежащего и сказуемого, они называются </a:t>
            </a: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нераспространёнными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lv-LV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17346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980728"/>
            <a:ext cx="8928992" cy="4306490"/>
          </a:xfrm>
        </p:spPr>
        <p:txBody>
          <a:bodyPr>
            <a:norm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в предложениях кроме подлежащего и сказуемого есть другие члены предложения, такие предложения называются </a:t>
            </a: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распространёнными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lv-LV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15573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9700214"/>
              </p:ext>
            </p:extLst>
          </p:nvPr>
        </p:nvGraphicFramePr>
        <p:xfrm>
          <a:off x="467544" y="476672"/>
          <a:ext cx="7992888" cy="605631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1780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148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18093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b="0" noProof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Кошка (что делает?)</a:t>
                      </a:r>
                      <a:r>
                        <a:rPr lang="ru-RU" sz="3600" b="0" noProof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 </a:t>
                      </a:r>
                      <a:endParaRPr lang="ru-RU" sz="3600" b="0" noProof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b="0" noProof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мяукает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noProof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3600" noProof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8093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b="0" noProof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Мышь (что делает?)</a:t>
                      </a:r>
                      <a:r>
                        <a:rPr lang="ru-RU" sz="3600" b="0" noProof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 </a:t>
                      </a:r>
                      <a:endParaRPr lang="ru-RU" sz="3600" b="0" noProof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noProof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пищит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noProof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3600" noProof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8093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b="0" noProof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Ворона (что делает?) </a:t>
                      </a:r>
                      <a:r>
                        <a:rPr lang="ru-RU" sz="3600" b="0" noProof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3600" b="0" noProof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noProof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каркает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noProof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3600" noProof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8093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b="0" noProof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Волк (что делает?)</a:t>
                      </a:r>
                      <a:r>
                        <a:rPr lang="ru-RU" sz="3600" b="0" noProof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 </a:t>
                      </a:r>
                      <a:endParaRPr lang="ru-RU" sz="3600" b="0" noProof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noProof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воет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noProof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3600" noProof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8093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b="0" noProof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Лягушка (что делает?)</a:t>
                      </a:r>
                      <a:r>
                        <a:rPr lang="ru-RU" sz="3600" b="0" noProof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 </a:t>
                      </a:r>
                      <a:endParaRPr lang="ru-RU" sz="3600" b="0" noProof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noProof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квакает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noProof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3600" noProof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07153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0273371"/>
              </p:ext>
            </p:extLst>
          </p:nvPr>
        </p:nvGraphicFramePr>
        <p:xfrm>
          <a:off x="467544" y="2420888"/>
          <a:ext cx="8208912" cy="10801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590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590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0909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08012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400" noProof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Кто?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400" dirty="0">
                          <a:effectLst/>
                        </a:rPr>
                        <a:t> </a:t>
                      </a:r>
                      <a:endParaRPr lang="lv-LV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lv-LV" sz="14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400" noProof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Что делает?</a:t>
                      </a:r>
                      <a:endParaRPr lang="ru-RU" sz="4400" noProof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" name="Стрелка вправо 2"/>
          <p:cNvSpPr/>
          <p:nvPr/>
        </p:nvSpPr>
        <p:spPr>
          <a:xfrm>
            <a:off x="2771800" y="2636912"/>
            <a:ext cx="1171947" cy="504056"/>
          </a:xfrm>
          <a:prstGeom prst="right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0928051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746650"/>
          </a:xfrm>
        </p:spPr>
        <p:txBody>
          <a:bodyPr>
            <a:norm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Главный член предложения, который обозначает, 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ком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или 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чём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говорится в предложении, называется </a:t>
            </a: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подлежащим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 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Подлежащее отвечает на вопрос </a:t>
            </a: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кто?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или </a:t>
            </a: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что?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и подчёркивается </a:t>
            </a:r>
            <a:r>
              <a:rPr lang="ru-RU" b="1" u="heavy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одной</a:t>
            </a:r>
            <a:r>
              <a:rPr lang="ru-RU" u="heavy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чертой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27528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22714"/>
          </a:xfrm>
        </p:spPr>
        <p:txBody>
          <a:bodyPr>
            <a:normAutofit fontScale="90000"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Сказуемое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– это главный член предложения, который обозначает, 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что говорится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о подлежащем.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Сказуемое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отвечает на вопросы: 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что делает? что делают? что делал? что сделал? что сделает? что сделают?</a:t>
            </a:r>
            <a:b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Сказуемое подчёркивается </a:t>
            </a:r>
            <a:r>
              <a:rPr lang="ru-RU" u="dbl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двумя чертами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525831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2368751"/>
              </p:ext>
            </p:extLst>
          </p:nvPr>
        </p:nvGraphicFramePr>
        <p:xfrm>
          <a:off x="467544" y="332656"/>
          <a:ext cx="8280920" cy="588747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2809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181689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200" b="0" noProof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Кошка</a:t>
                      </a:r>
                      <a:r>
                        <a:rPr lang="en-US" sz="7200" b="0" noProof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7200" b="0" noProof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мяукает</a:t>
                      </a:r>
                      <a:r>
                        <a:rPr lang="en-US" sz="7200" b="0" noProof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7200" b="0" noProof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81689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200" b="0" noProof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Мышь </a:t>
                      </a:r>
                      <a:r>
                        <a:rPr lang="ru-RU" sz="7200" b="0" i="0" noProof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пищит</a:t>
                      </a:r>
                      <a:r>
                        <a:rPr lang="en-US" sz="7200" b="0" i="0" noProof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7200" b="0" i="0" noProof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05891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200" b="0" noProof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Ворона каркает</a:t>
                      </a:r>
                      <a:r>
                        <a:rPr lang="en-US" sz="7200" b="0" noProof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ru-RU" sz="7200" b="0" noProof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7200" b="0" noProof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7200" b="0" noProof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81689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200" b="0" noProof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Волк воет</a:t>
                      </a:r>
                      <a:r>
                        <a:rPr lang="en-US" sz="7200" b="0" noProof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7200" b="0" noProof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81689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200" b="0" noProof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Лягушка</a:t>
                      </a:r>
                      <a:r>
                        <a:rPr lang="en-US" sz="7200" b="0" baseline="0" noProof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7200" b="0" noProof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квакает</a:t>
                      </a:r>
                      <a:r>
                        <a:rPr lang="en-US" sz="7200" b="0" noProof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7200" b="0" noProof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4075678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620688"/>
            <a:ext cx="8517632" cy="5184576"/>
          </a:xfrm>
        </p:spPr>
        <p:txBody>
          <a:bodyPr>
            <a:norm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sz="72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 </a:t>
            </a:r>
            <a:br>
              <a:rPr lang="en-US" sz="72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72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за отличную </a:t>
            </a:r>
            <a:br>
              <a:rPr lang="en-US" sz="72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72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работу!</a:t>
            </a:r>
          </a:p>
        </p:txBody>
      </p:sp>
    </p:spTree>
    <p:extLst>
      <p:ext uri="{BB962C8B-B14F-4D97-AF65-F5344CB8AC3E}">
        <p14:creationId xmlns:p14="http://schemas.microsoft.com/office/powerpoint/2010/main" val="8827830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04664"/>
            <a:ext cx="7772400" cy="4608511"/>
          </a:xfrm>
        </p:spPr>
        <p:txBody>
          <a:bodyPr>
            <a:noAutofit/>
          </a:bodyPr>
          <a:lstStyle/>
          <a:p>
            <a:r>
              <a:rPr lang="az-Cyrl-AZ" sz="72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Главные </a:t>
            </a:r>
            <a:r>
              <a:rPr lang="ru-RU" sz="72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члены предложения </a:t>
            </a:r>
            <a:endParaRPr lang="lv-LV" sz="7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483768" y="5445224"/>
            <a:ext cx="4032448" cy="769640"/>
          </a:xfrm>
        </p:spPr>
        <p:txBody>
          <a:bodyPr/>
          <a:lstStyle/>
          <a:p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класс </a:t>
            </a:r>
            <a:endParaRPr lang="lv-LV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85818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34682"/>
          </a:xfrm>
        </p:spPr>
        <p:txBody>
          <a:bodyPr>
            <a:normAutofit/>
          </a:bodyPr>
          <a:lstStyle/>
          <a:p>
            <a:pPr lvl="0" algn="l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Сегодня мы научимся: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Находить основу - главные члены предложения.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Ставить к главным членам вопросы, правильно их подчеркивать. 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18649127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548680"/>
            <a:ext cx="8229600" cy="5544616"/>
          </a:xfrm>
        </p:spPr>
        <p:txBody>
          <a:bodyPr>
            <a:normAutofit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Предложение — это слово или несколько слов, выражающих законченную мысль.</a:t>
            </a:r>
            <a:b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Слова в предложении связаны между собой по смыслу.</a:t>
            </a:r>
            <a:endParaRPr lang="lv-LV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90980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8640960" cy="3384376"/>
          </a:xfrm>
        </p:spPr>
        <p:txBody>
          <a:bodyPr>
            <a:normAutofit fontScale="90000"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Королевстве Предложений, как и положено королевству, есть Король и Королева.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Король 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Подлежащее 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королева 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Сказуемое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lv-LV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0" name="Picture 2" descr="Картинки по запросу &quot;Король и Королева&quot;&quot;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3573015"/>
            <a:ext cx="4047753" cy="3161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215771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412776"/>
            <a:ext cx="8229600" cy="2880320"/>
          </a:xfrm>
        </p:spPr>
        <p:txBody>
          <a:bodyPr>
            <a:norm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Главные члены предложения — подлежащее и сказуемое.</a:t>
            </a:r>
            <a:endParaRPr lang="lv-LV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91627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458618"/>
          </a:xfrm>
        </p:spPr>
        <p:txBody>
          <a:bodyPr>
            <a:normAutofit/>
          </a:bodyPr>
          <a:lstStyle/>
          <a:p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Подлежащее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называет, о ком или о чём говорится в предложении.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Отвечает на вопросы 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«Кто?»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или 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«Что?»</a:t>
            </a:r>
            <a:endParaRPr lang="lv-LV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0467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530626"/>
          </a:xfrm>
        </p:spPr>
        <p:txBody>
          <a:bodyPr>
            <a:normAutofit/>
          </a:bodyPr>
          <a:lstStyle/>
          <a:p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Сказуемое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поясняет, что говорится о подлежащем.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Отвечает на вопросы 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«Что делает, что делают, что сделают?»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другие.</a:t>
            </a:r>
            <a:endParaRPr lang="lv-LV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33697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060848"/>
            <a:ext cx="8229600" cy="2290266"/>
          </a:xfrm>
        </p:spPr>
        <p:txBody>
          <a:bodyPr>
            <a:norm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Подлежащее и сказуемое — это </a:t>
            </a: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основа предложения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lv-LV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505876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</TotalTime>
  <Words>454</Words>
  <Application>Microsoft Office PowerPoint</Application>
  <PresentationFormat>On-screen Show (4:3)</PresentationFormat>
  <Paragraphs>52</Paragraphs>
  <Slides>17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Calibri</vt:lpstr>
      <vt:lpstr>Times New Roman</vt:lpstr>
      <vt:lpstr>Тема Office</vt:lpstr>
      <vt:lpstr>PowerPoint Presentation</vt:lpstr>
      <vt:lpstr>Главные члены предложения </vt:lpstr>
      <vt:lpstr>Сегодня мы научимся:  Находить основу - главные члены предложения. Ставить к главным членам вопросы, правильно их подчеркивать. </vt:lpstr>
      <vt:lpstr>Предложение — это слово или несколько слов, выражающих законченную мысль. Слова в предложении связаны между собой по смыслу.</vt:lpstr>
      <vt:lpstr>В Королевстве Предложений, как и положено королевству, есть Король и Королева. Король Подлежащее и королева Сказуемое.</vt:lpstr>
      <vt:lpstr>Главные члены предложения — подлежащее и сказуемое.</vt:lpstr>
      <vt:lpstr>Подлежащее называет, о ком или о чём говорится в предложении. Отвечает на вопросы «Кто?» или «Что?»</vt:lpstr>
      <vt:lpstr>Сказуемое поясняет, что говорится о подлежащем. Отвечает на вопросы «Что делает, что делают, что сделают?» и другие.</vt:lpstr>
      <vt:lpstr>Подлежащее и сказуемое — это основа предложения.</vt:lpstr>
      <vt:lpstr>Если предложения состоят только из подлежащего и сказуемого, они называются нераспространёнными.</vt:lpstr>
      <vt:lpstr>Если в предложениях кроме подлежащего и сказуемого есть другие члены предложения, такие предложения называются распространёнными.</vt:lpstr>
      <vt:lpstr>PowerPoint Presentation</vt:lpstr>
      <vt:lpstr>PowerPoint Presentation</vt:lpstr>
      <vt:lpstr>Главный член предложения, который обозначает, о ком или о чём говорится в предложении, называется подлежащим.   Подлежащее отвечает на вопрос кто? или что? и подчёркивается одной чертой.</vt:lpstr>
      <vt:lpstr>Сказуемое – это главный член предложения, который обозначает, что говорится о подлежащем. Сказуемое отвечает на вопросы: что делает? что делают? что делал? что сделал? что сделает? что сделают? Сказуемое подчёркивается двумя чертами.</vt:lpstr>
      <vt:lpstr>PowerPoint Presentation</vt:lpstr>
      <vt:lpstr>Спасибо  за отличную  работу!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члены предложения</dc:title>
  <dc:creator>Irina</dc:creator>
  <cp:lastModifiedBy>Nataļja Sitņika</cp:lastModifiedBy>
  <cp:revision>11</cp:revision>
  <dcterms:created xsi:type="dcterms:W3CDTF">2020-02-02T20:10:51Z</dcterms:created>
  <dcterms:modified xsi:type="dcterms:W3CDTF">2021-03-30T12:24:18Z</dcterms:modified>
</cp:coreProperties>
</file>